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sldIdLst>
    <p:sldId id="396" r:id="rId2"/>
    <p:sldId id="351" r:id="rId3"/>
    <p:sldId id="408" r:id="rId4"/>
    <p:sldId id="399" r:id="rId5"/>
    <p:sldId id="398" r:id="rId6"/>
    <p:sldId id="406" r:id="rId7"/>
    <p:sldId id="407" r:id="rId8"/>
    <p:sldId id="403" r:id="rId9"/>
    <p:sldId id="411" r:id="rId10"/>
    <p:sldId id="40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00FF"/>
    <a:srgbClr val="009900"/>
    <a:srgbClr val="0099FF"/>
    <a:srgbClr val="DDDDDD"/>
    <a:srgbClr val="C0C0C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1" autoAdjust="0"/>
    <p:restoredTop sz="89624" autoAdjust="0"/>
  </p:normalViewPr>
  <p:slideViewPr>
    <p:cSldViewPr>
      <p:cViewPr varScale="1">
        <p:scale>
          <a:sx n="61" d="100"/>
          <a:sy n="61" d="100"/>
        </p:scale>
        <p:origin x="-96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B8426B-3AE5-4EB8-BE3B-D28C552E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07B1C-D73A-40AC-B687-7BFA449B69A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CF9E8-3B4E-42C9-8940-AB365D7B72C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4B42F-F675-4D9E-B87E-EE998DFF33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46B17-B97C-44D7-B4C3-70EB011958D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78C0D-01DC-4F8B-A93E-DD9FE3707E5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7052D-2128-4B99-B8CF-D4D4BAC671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4DEF3-EBB2-452F-934A-D857787862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9C22-BAC9-4EEE-B9C3-D80115822A7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D7720-17F5-492B-9A25-26F9CDA1EAD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D7720-17F5-492B-9A25-26F9CDA1EAD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3A4AF-D537-45BE-8664-5FA8CB1836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E0D02-6F74-4B6C-864E-8E16953965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B4EAF-6321-4CFB-9EE5-9A412E717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0B229-3120-4210-BB08-FC878C676E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5F450-1670-4FAF-B04D-55A0ACCA3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D2D74-77EA-42A4-B0DD-E1EF993994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FA270-A4E2-4B90-BA95-E16338DD5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01979-3180-4180-BE23-256D07D7DD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6B201-FD3C-4C5E-AE4D-ECDDC80B3F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E9940-BAC1-4C5D-A150-5965F0AA7D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FA97-410E-49B4-B3D9-611A6780EB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1955D0-BABB-4A11-B3E9-1E57184C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65104"/>
            <a:ext cx="8607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28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>UNESCO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>Intangible Cultural Heritage Section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779911" y="704850"/>
            <a:ext cx="529265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Inventorying </a:t>
            </a:r>
            <a:br>
              <a:rPr lang="en-US" sz="4000" b="1" dirty="0"/>
            </a:br>
            <a:r>
              <a:rPr lang="en-US" sz="4000" b="1" dirty="0"/>
              <a:t>Intangible Cultural Heritage</a:t>
            </a:r>
          </a:p>
          <a:p>
            <a:pPr algn="ctr"/>
            <a:r>
              <a:rPr lang="en-US" sz="2800" b="1" dirty="0"/>
              <a:t>basic </a:t>
            </a:r>
            <a:r>
              <a:rPr lang="en-US" sz="2800" b="1" dirty="0" smtClean="0"/>
              <a:t>considerations</a:t>
            </a:r>
          </a:p>
          <a:p>
            <a:pPr algn="ctr"/>
            <a:endParaRPr lang="en-US" sz="2800" b="1" dirty="0" smtClean="0"/>
          </a:p>
          <a:p>
            <a:r>
              <a:rPr lang="en-US" sz="2400" b="1" dirty="0" smtClean="0"/>
              <a:t>NOM </a:t>
            </a:r>
            <a:r>
              <a:rPr lang="en-US" sz="2400" b="1" dirty="0" smtClean="0"/>
              <a:t>PPT </a:t>
            </a:r>
            <a:r>
              <a:rPr lang="en-US" sz="2400" b="1" dirty="0" smtClean="0"/>
              <a:t>5.4</a:t>
            </a:r>
            <a:endParaRPr lang="en-US" sz="2400" b="1"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0643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From inventories to nominations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564904"/>
            <a:ext cx="4835525" cy="403244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Elements nominated to the Lists have to be listed on an inventory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Elements nominated to the Lists have to comply with the Convention’s definition of ICH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08583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In this presentation... </a:t>
            </a:r>
            <a:endParaRPr sz="3600" b="1" dirty="0" smtClean="0"/>
          </a:p>
        </p:txBody>
      </p:sp>
      <p:sp>
        <p:nvSpPr>
          <p:cNvPr id="6146" name="Rectangle 7"/>
          <p:cNvSpPr>
            <a:spLocks noGrp="1" noChangeArrowheads="1"/>
          </p:cNvSpPr>
          <p:nvPr>
            <p:ph idx="1"/>
          </p:nvPr>
        </p:nvSpPr>
        <p:spPr>
          <a:xfrm>
            <a:off x="3995738" y="2420938"/>
            <a:ext cx="4691062" cy="417671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Why inventories</a:t>
            </a:r>
          </a:p>
          <a:p>
            <a:pPr eaLnBrk="1" hangingPunct="1"/>
            <a:r>
              <a:rPr lang="en-US" sz="2800" dirty="0" smtClean="0"/>
              <a:t>What the Convention says</a:t>
            </a:r>
          </a:p>
          <a:p>
            <a:pPr eaLnBrk="1" hangingPunct="1"/>
            <a:r>
              <a:rPr lang="en-US" sz="2800" dirty="0" smtClean="0"/>
              <a:t>What definition of ICH</a:t>
            </a:r>
          </a:p>
          <a:p>
            <a:pPr eaLnBrk="1" hangingPunct="1"/>
            <a:r>
              <a:rPr lang="en-US" sz="2800" dirty="0" smtClean="0"/>
              <a:t>Examples of inventories</a:t>
            </a:r>
          </a:p>
          <a:p>
            <a:pPr eaLnBrk="1" hangingPunct="1"/>
            <a:r>
              <a:rPr lang="en-US" sz="2800" dirty="0" smtClean="0"/>
              <a:t>From inventories to nominations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491880" y="414338"/>
            <a:ext cx="5152086" cy="108583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Why inventories</a:t>
            </a:r>
            <a:endParaRPr sz="3600" b="1" dirty="0" smtClean="0"/>
          </a:p>
        </p:txBody>
      </p:sp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3995738" y="2420938"/>
            <a:ext cx="4691062" cy="417671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Required under the Convention</a:t>
            </a:r>
          </a:p>
          <a:p>
            <a:pPr eaLnBrk="1" hangingPunct="1"/>
            <a:r>
              <a:rPr lang="en-US" sz="2800" dirty="0" smtClean="0"/>
              <a:t>Assist in safeguarding</a:t>
            </a:r>
          </a:p>
          <a:p>
            <a:pPr eaLnBrk="1" hangingPunct="1"/>
            <a:r>
              <a:rPr lang="en-US" sz="2800" dirty="0" smtClean="0"/>
              <a:t>Assist in awareness raising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Mobilize communities, establish networks between them and other actors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3635896" y="414338"/>
            <a:ext cx="5008070" cy="1085836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With a view to safeguarding</a:t>
            </a:r>
          </a:p>
        </p:txBody>
      </p:sp>
      <p:sp>
        <p:nvSpPr>
          <p:cNvPr id="8194" name="Rectangle 7"/>
          <p:cNvSpPr>
            <a:spLocks noGrp="1" noChangeArrowheads="1"/>
          </p:cNvSpPr>
          <p:nvPr>
            <p:ph idx="1"/>
          </p:nvPr>
        </p:nvSpPr>
        <p:spPr>
          <a:xfrm>
            <a:off x="2843213" y="2293938"/>
            <a:ext cx="5843587" cy="3921125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b="1" dirty="0" smtClean="0"/>
              <a:t>Article 12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dirty="0" smtClean="0"/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To ensure identification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with a view to safeguarding</a:t>
            </a:r>
            <a:r>
              <a:rPr lang="en-US" sz="2400" dirty="0" smtClean="0"/>
              <a:t>, 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each State Party shall draw up, </a:t>
            </a:r>
          </a:p>
          <a:p>
            <a:pPr marL="514350" indent="-514350">
              <a:lnSpc>
                <a:spcPct val="90000"/>
              </a:lnSpc>
            </a:pPr>
            <a:r>
              <a:rPr lang="en-US" sz="2400" dirty="0" smtClean="0"/>
              <a:t>in a manner geared to its own situation,</a:t>
            </a:r>
          </a:p>
          <a:p>
            <a:pPr marL="514350" indent="-514350">
              <a:lnSpc>
                <a:spcPct val="90000"/>
              </a:lnSpc>
            </a:pPr>
            <a:r>
              <a:rPr lang="en-US" sz="2400" dirty="0" smtClean="0"/>
              <a:t>one or more inventories </a:t>
            </a:r>
          </a:p>
          <a:p>
            <a:pPr marL="514350" indent="-514350">
              <a:lnSpc>
                <a:spcPct val="90000"/>
              </a:lnSpc>
            </a:pPr>
            <a:r>
              <a:rPr lang="en-US" sz="2400" dirty="0" smtClean="0"/>
              <a:t>of the intangible cultural heritage present in its territory.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lphaLcParenBoth"/>
            </a:pPr>
            <a:endParaRPr lang="en-US" sz="2400" dirty="0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635896" y="414338"/>
            <a:ext cx="5008070" cy="1085836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With the participation of communities</a:t>
            </a:r>
          </a:p>
        </p:txBody>
      </p:sp>
      <p:sp>
        <p:nvSpPr>
          <p:cNvPr id="9218" name="Rectangle 7"/>
          <p:cNvSpPr>
            <a:spLocks noGrp="1" noChangeArrowheads="1"/>
          </p:cNvSpPr>
          <p:nvPr>
            <p:ph idx="1"/>
          </p:nvPr>
        </p:nvSpPr>
        <p:spPr>
          <a:xfrm>
            <a:off x="1043608" y="2293938"/>
            <a:ext cx="7643192" cy="3921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800" b="1" dirty="0" smtClean="0"/>
              <a:t>Article 11b </a:t>
            </a:r>
            <a:r>
              <a:rPr lang="en-US" sz="2800" dirty="0" smtClean="0"/>
              <a:t>Each State Party shall … identify and define the ICH present in its territory,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with the participation of communities, groups and relevant NGOs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Article 2.1 </a:t>
            </a:r>
            <a:r>
              <a:rPr lang="en-US" sz="2800" dirty="0" smtClean="0"/>
              <a:t>ICH is practices … expressions, … that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communities, groups and, in some cases, individuals, </a:t>
            </a:r>
            <a:r>
              <a:rPr lang="en-US" sz="2800" dirty="0" smtClean="0"/>
              <a:t>recognize as part of their cultural heritage.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20" y="414338"/>
            <a:ext cx="4786346" cy="13715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Access to the element</a:t>
            </a:r>
            <a:endParaRPr sz="4000" b="1" dirty="0" smtClean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067175" y="2286000"/>
            <a:ext cx="4619625" cy="41433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GB" sz="2400" b="1" dirty="0" smtClean="0"/>
              <a:t>Article 13.d.ii</a:t>
            </a:r>
            <a:endParaRPr lang="fr-FR" sz="2400" b="1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GB" sz="24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2400" dirty="0" smtClean="0"/>
              <a:t>Each State Party shall endeavour to </a:t>
            </a:r>
            <a:r>
              <a:rPr lang="en-ZA" sz="2400" dirty="0" smtClean="0"/>
              <a:t>adopt (…) measures aimed at ensuring access to the ICH,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ZA" sz="2400" dirty="0" smtClean="0"/>
              <a:t>while respecting customary practices governing access to specific aspects of it</a:t>
            </a:r>
            <a:endParaRPr lang="en-GB" sz="24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20" y="414338"/>
            <a:ext cx="4786346" cy="13715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Inventorying as a process</a:t>
            </a:r>
            <a:endParaRPr sz="4000" b="1" dirty="0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03575" y="2286000"/>
            <a:ext cx="5483225" cy="41433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Determining purpose of the inventory</a:t>
            </a:r>
          </a:p>
          <a:p>
            <a:pPr eaLnBrk="1" hangingPunct="1"/>
            <a:r>
              <a:rPr lang="en-US" sz="2400" dirty="0" smtClean="0"/>
              <a:t>Identifying and involving the communities concerned</a:t>
            </a:r>
          </a:p>
          <a:p>
            <a:pPr eaLnBrk="1" hangingPunct="1"/>
            <a:r>
              <a:rPr lang="en-US" sz="2400" dirty="0" smtClean="0"/>
              <a:t>Identifying/creating structures for data collection, presentation, and networking</a:t>
            </a:r>
          </a:p>
          <a:p>
            <a:pPr eaLnBrk="1" hangingPunct="1"/>
            <a:r>
              <a:rPr lang="en-US" sz="2400" dirty="0" smtClean="0"/>
              <a:t>Building consultative mechanisms </a:t>
            </a:r>
          </a:p>
          <a:p>
            <a:pPr eaLnBrk="1" hangingPunct="1"/>
            <a:r>
              <a:rPr lang="en-US" sz="2400" dirty="0" smtClean="0"/>
              <a:t>Building trust</a:t>
            </a:r>
          </a:p>
          <a:p>
            <a:pPr eaLnBrk="1" hangingPunct="1"/>
            <a:r>
              <a:rPr lang="en-US" sz="2400" dirty="0" smtClean="0"/>
              <a:t>Accommodating change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3857620" y="414338"/>
            <a:ext cx="4786346" cy="1371588"/>
          </a:xfrm>
          <a:prstGeom prst="rect">
            <a:avLst/>
          </a:prstGeo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GB" sz="40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Examples of inventories</a:t>
            </a:r>
            <a:endParaRPr lang="en-US" sz="40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436096" y="2708275"/>
            <a:ext cx="2736354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800" dirty="0">
                <a:latin typeface="+mn-lt"/>
              </a:rPr>
              <a:t>Venezuela</a:t>
            </a:r>
          </a:p>
          <a:p>
            <a:r>
              <a:rPr lang="en-ZA" sz="2800" dirty="0">
                <a:latin typeface="+mn-lt"/>
              </a:rPr>
              <a:t>Brazil</a:t>
            </a:r>
          </a:p>
          <a:p>
            <a:r>
              <a:rPr lang="en-ZA" sz="2800" dirty="0">
                <a:latin typeface="+mn-lt"/>
              </a:rPr>
              <a:t>Bulgaria</a:t>
            </a:r>
          </a:p>
          <a:p>
            <a:r>
              <a:rPr lang="en-ZA" sz="2800" dirty="0">
                <a:latin typeface="+mn-lt"/>
              </a:rPr>
              <a:t>China</a:t>
            </a:r>
          </a:p>
          <a:p>
            <a:r>
              <a:rPr lang="en-ZA" sz="2800" dirty="0">
                <a:latin typeface="+mn-lt"/>
              </a:rPr>
              <a:t>France</a:t>
            </a:r>
          </a:p>
          <a:p>
            <a:r>
              <a:rPr lang="en-ZA" sz="2800" dirty="0">
                <a:latin typeface="+mn-lt"/>
              </a:rPr>
              <a:t>Canada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3857620" y="414338"/>
            <a:ext cx="4786346" cy="1371588"/>
          </a:xfrm>
          <a:prstGeom prst="rect">
            <a:avLst/>
          </a:prstGeo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GB" sz="40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Considerations</a:t>
            </a:r>
            <a:endParaRPr lang="en-US" sz="40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39952" y="1628800"/>
            <a:ext cx="4824536" cy="4572000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Purpose</a:t>
            </a:r>
          </a:p>
          <a:p>
            <a:r>
              <a:rPr lang="en-ZA" dirty="0" smtClean="0"/>
              <a:t>Budget</a:t>
            </a:r>
          </a:p>
          <a:p>
            <a:r>
              <a:rPr lang="en-ZA" dirty="0" smtClean="0"/>
              <a:t>Scope</a:t>
            </a:r>
          </a:p>
          <a:p>
            <a:r>
              <a:rPr lang="en-ZA" dirty="0" smtClean="0"/>
              <a:t>Community participation</a:t>
            </a:r>
          </a:p>
          <a:p>
            <a:r>
              <a:rPr lang="en-ZA" dirty="0" smtClean="0"/>
              <a:t>Definition of ICH</a:t>
            </a:r>
          </a:p>
          <a:p>
            <a:r>
              <a:rPr lang="en-ZA" dirty="0" smtClean="0"/>
              <a:t>Categories of ICH</a:t>
            </a:r>
          </a:p>
          <a:p>
            <a:r>
              <a:rPr lang="en-ZA" dirty="0" smtClean="0"/>
              <a:t>Who manages the inventory</a:t>
            </a:r>
          </a:p>
          <a:p>
            <a:r>
              <a:rPr lang="en-ZA" dirty="0" smtClean="0"/>
              <a:t>Process of data collection</a:t>
            </a:r>
          </a:p>
          <a:p>
            <a:r>
              <a:rPr lang="en-ZA" dirty="0" smtClean="0"/>
              <a:t>Access to data</a:t>
            </a:r>
          </a:p>
          <a:p>
            <a:r>
              <a:rPr lang="en-ZA" dirty="0" smtClean="0"/>
              <a:t>Updating</a:t>
            </a:r>
          </a:p>
          <a:p>
            <a:endParaRPr lang="en-Z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4345</TotalTime>
  <Words>296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In this presentation... </vt:lpstr>
      <vt:lpstr>Why inventories</vt:lpstr>
      <vt:lpstr>With a view to safeguarding</vt:lpstr>
      <vt:lpstr>With the participation of communities</vt:lpstr>
      <vt:lpstr>Access to the element</vt:lpstr>
      <vt:lpstr>Inventorying as a process</vt:lpstr>
      <vt:lpstr>Slide 8</vt:lpstr>
      <vt:lpstr>Slide 9</vt:lpstr>
      <vt:lpstr>From inventories to nominations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289</cp:revision>
  <dcterms:created xsi:type="dcterms:W3CDTF">2005-02-22T14:41:20Z</dcterms:created>
  <dcterms:modified xsi:type="dcterms:W3CDTF">2010-12-14T21:50:01Z</dcterms:modified>
</cp:coreProperties>
</file>